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805506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1571939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49314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673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481069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357535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19A4D01-D2D9-4951-892D-40DBD848DEFF}" type="datetimeFigureOut">
              <a:rPr lang="en-GB" smtClean="0"/>
              <a:t>10/11/2018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1013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9A4D01-D2D9-4951-892D-40DBD848DEFF}" type="datetimeFigureOut">
              <a:rPr lang="en-GB" smtClean="0"/>
              <a:t>10/11/2018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386304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A4D01-D2D9-4951-892D-40DBD848DEFF}" type="datetimeFigureOut">
              <a:rPr lang="en-GB" smtClean="0"/>
              <a:t>10/11/2018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32579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4272011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411881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A4D01-D2D9-4951-892D-40DBD848DEFF}" type="datetimeFigureOut">
              <a:rPr lang="en-GB" smtClean="0"/>
              <a:t>10/11/2018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AB834-8B9B-40E3-BE56-581B84FC6C6D}" type="slidenum">
              <a:rPr lang="en-GB" smtClean="0"/>
              <a:t>‹#›</a:t>
            </a:fld>
            <a:endParaRPr lang="en-GB"/>
          </a:p>
        </p:txBody>
      </p:sp>
    </p:spTree>
    <p:extLst>
      <p:ext uri="{BB962C8B-B14F-4D97-AF65-F5344CB8AC3E}">
        <p14:creationId xmlns:p14="http://schemas.microsoft.com/office/powerpoint/2010/main" val="2460416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78822" y="352698"/>
            <a:ext cx="11691257" cy="6113416"/>
          </a:xfrm>
        </p:spPr>
        <p:txBody>
          <a:bodyPr anchor="t">
            <a:normAutofit fontScale="90000"/>
          </a:bodyPr>
          <a:lstStyle/>
          <a:p>
            <a:pPr lvl="0" algn="l">
              <a:spcAft>
                <a:spcPts val="600"/>
              </a:spcAft>
              <a:buClr>
                <a:srgbClr val="002060"/>
              </a:buClr>
            </a:pPr>
            <a:r>
              <a:rPr lang="de-DE" altLang="de-DE" sz="3200" b="1" dirty="0">
                <a:solidFill>
                  <a:schemeClr val="tx1"/>
                </a:solidFill>
                <a:cs typeface="Arial" panose="020B0604020202020204" pitchFamily="34" charset="0"/>
              </a:rPr>
              <a:t>How and where can we improve reach of AFMs?</a:t>
            </a:r>
            <a:br>
              <a:rPr lang="de-DE" altLang="de-DE" sz="3200" b="1" dirty="0">
                <a:solidFill>
                  <a:schemeClr val="tx1"/>
                </a:solidFill>
                <a:cs typeface="Arial" panose="020B0604020202020204" pitchFamily="34" charset="0"/>
              </a:rPr>
            </a:br>
            <a:r>
              <a:rPr lang="de-DE" altLang="de-DE" sz="3200" b="1" dirty="0">
                <a:solidFill>
                  <a:schemeClr val="tx1"/>
                </a:solidFill>
                <a:cs typeface="Arial" panose="020B0604020202020204" pitchFamily="34" charset="0"/>
              </a:rPr>
              <a:t>How can Barriers for counseling/treatment be adequately adressed</a:t>
            </a:r>
            <a:r>
              <a:rPr lang="de-DE" altLang="de-DE" sz="3200" b="1" dirty="0" smtClean="0">
                <a:solidFill>
                  <a:schemeClr val="tx1"/>
                </a:solidFill>
                <a:cs typeface="Arial" panose="020B0604020202020204" pitchFamily="34" charset="0"/>
              </a:rPr>
              <a:t>?</a:t>
            </a:r>
            <a:br>
              <a:rPr lang="de-DE" altLang="de-DE" sz="3200" b="1" dirty="0" smtClean="0">
                <a:solidFill>
                  <a:schemeClr val="tx1"/>
                </a:solidFill>
                <a:cs typeface="Arial" panose="020B0604020202020204" pitchFamily="34" charset="0"/>
              </a:rPr>
            </a:br>
            <a:r>
              <a:rPr lang="de-DE" sz="3200" b="1" dirty="0"/>
              <a:t/>
            </a:r>
            <a:br>
              <a:rPr lang="de-DE" sz="3200" b="1" dirty="0"/>
            </a:br>
            <a:r>
              <a:rPr lang="de-DE" sz="3200" b="1" dirty="0"/>
              <a:t>How can we improve the networking between treatment agents?</a:t>
            </a:r>
            <a:br>
              <a:rPr lang="de-DE" sz="3200" b="1" dirty="0"/>
            </a:br>
            <a:r>
              <a:rPr lang="de-DE" sz="3200" b="1" dirty="0"/>
              <a:t>How can prevention and awareness at educational institutions be adressed</a:t>
            </a:r>
            <a:r>
              <a:rPr lang="de-DE" sz="3200" b="1" dirty="0" smtClean="0"/>
              <a:t>?</a:t>
            </a:r>
            <a:br>
              <a:rPr lang="de-DE" sz="3200" b="1" dirty="0" smtClean="0"/>
            </a:br>
            <a:r>
              <a:rPr lang="de-DE" sz="3200" b="1" dirty="0" smtClean="0"/>
              <a:t/>
            </a:r>
            <a:br>
              <a:rPr lang="de-DE" sz="3200" b="1" dirty="0" smtClean="0"/>
            </a:br>
            <a:r>
              <a:rPr lang="de-DE" sz="3200" b="1" dirty="0" smtClean="0"/>
              <a:t>How do we conduct </a:t>
            </a:r>
            <a:r>
              <a:rPr lang="de-DE" sz="3200" b="1" smtClean="0"/>
              <a:t>a quantatative </a:t>
            </a:r>
            <a:r>
              <a:rPr lang="de-DE" sz="3200" b="1" dirty="0" smtClean="0"/>
              <a:t>study that will highlight the impact of sunstance misuse on families and communities to influence policy?</a:t>
            </a:r>
            <a:br>
              <a:rPr lang="de-DE" sz="3200" b="1" dirty="0" smtClean="0"/>
            </a:br>
            <a:r>
              <a:rPr lang="de-DE" sz="3200" b="1" dirty="0"/>
              <a:t/>
            </a:r>
            <a:br>
              <a:rPr lang="de-DE" sz="3200" b="1" dirty="0"/>
            </a:br>
            <a:r>
              <a:rPr lang="en-US" sz="3200" b="1" dirty="0"/>
              <a:t>How to continue research on the effectiveness of these strategies?</a:t>
            </a:r>
            <a:br>
              <a:rPr lang="en-US" sz="3200" b="1" dirty="0"/>
            </a:br>
            <a:r>
              <a:rPr lang="en-US" sz="3200" b="1" dirty="0"/>
              <a:t/>
            </a:r>
            <a:br>
              <a:rPr lang="en-US" sz="3200" b="1" dirty="0"/>
            </a:br>
            <a:r>
              <a:rPr lang="en-US" sz="3200" b="1" dirty="0"/>
              <a:t>Should our study be separated from coping strategies by subgroups of respondent (i.e., partner, parent, child)?</a:t>
            </a:r>
            <a:r>
              <a:rPr lang="en-US" sz="2000" dirty="0"/>
              <a:t/>
            </a:r>
            <a:br>
              <a:rPr lang="en-US" sz="2000" dirty="0"/>
            </a:br>
            <a:r>
              <a:rPr lang="de-DE" sz="2000" dirty="0"/>
              <a:t/>
            </a:r>
            <a:br>
              <a:rPr lang="de-DE" sz="2000" dirty="0"/>
            </a:br>
            <a:r>
              <a:rPr lang="de-DE" altLang="de-DE" sz="2000" dirty="0" smtClean="0">
                <a:solidFill>
                  <a:schemeClr val="tx1"/>
                </a:solidFill>
                <a:cs typeface="Arial" panose="020B0604020202020204" pitchFamily="34" charset="0"/>
              </a:rPr>
              <a:t/>
            </a:r>
            <a:br>
              <a:rPr lang="de-DE" altLang="de-DE" sz="2000" dirty="0" smtClean="0">
                <a:solidFill>
                  <a:schemeClr val="tx1"/>
                </a:solidFill>
                <a:cs typeface="Arial" panose="020B0604020202020204" pitchFamily="34" charset="0"/>
              </a:rPr>
            </a:br>
            <a:r>
              <a:rPr lang="de-DE" altLang="de-DE" sz="2000" dirty="0">
                <a:solidFill>
                  <a:schemeClr val="tx1"/>
                </a:solidFill>
                <a:cs typeface="Arial" panose="020B0604020202020204" pitchFamily="34" charset="0"/>
              </a:rPr>
              <a:t/>
            </a:r>
            <a:br>
              <a:rPr lang="de-DE" altLang="de-DE" sz="2000" dirty="0">
                <a:solidFill>
                  <a:schemeClr val="tx1"/>
                </a:solidFill>
                <a:cs typeface="Arial" panose="020B0604020202020204" pitchFamily="34" charset="0"/>
              </a:rPr>
            </a:br>
            <a:r>
              <a:rPr lang="de-DE" sz="2000" dirty="0"/>
              <a:t/>
            </a:r>
            <a:br>
              <a:rPr lang="de-DE" sz="2000" dirty="0"/>
            </a:br>
            <a:endParaRPr lang="de-DE" altLang="de-DE" sz="2000" dirty="0">
              <a:solidFill>
                <a:schemeClr val="tx1"/>
              </a:solidFill>
              <a:cs typeface="Arial" panose="020B0604020202020204" pitchFamily="34" charset="0"/>
            </a:endParaRPr>
          </a:p>
        </p:txBody>
      </p:sp>
    </p:spTree>
    <p:extLst>
      <p:ext uri="{BB962C8B-B14F-4D97-AF65-F5344CB8AC3E}">
        <p14:creationId xmlns:p14="http://schemas.microsoft.com/office/powerpoint/2010/main" val="1476716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10</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How and where can we improve reach of AFMs? How can Barriers for counseling/treatment be adequately adressed?  How can we improve the networking between treatment agents? How can prevention and awareness at educational institutions be adressed?  How do we conduct a quantatative study that will highlight the impact of sunstance misuse on families and communities to influence policy?  How to continue research on the effectiveness of these strategies?  Should our study be separated from coping strategies by subgroups of respondent (i.e., partner, parent, child)?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other empirical material exists on autobiographies?                             (published, award-winning books/films from the UK and other Western societies)  Who has done this type of research on autobiographies?  Similarities and differences in support efforts for affected family members between different countries  Co-dependency as a concept / label / diagnosis, Pros and Cons? Best practice approaches in coping support directed specifically at parents of adolescents  Best practice approaches to creating awareness, acknowledgement and recognition that parents needs support What challenges might carers have in creating these environments to have conversations about substance use?   Could ‘shared doing’ be used to have other difficult conversations?</dc:title>
  <dc:creator>Gill V</dc:creator>
  <cp:lastModifiedBy>Gill V</cp:lastModifiedBy>
  <cp:revision>9</cp:revision>
  <dcterms:created xsi:type="dcterms:W3CDTF">2018-11-10T09:31:54Z</dcterms:created>
  <dcterms:modified xsi:type="dcterms:W3CDTF">2018-11-10T12:24:04Z</dcterms:modified>
</cp:coreProperties>
</file>